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74" r:id="rId4"/>
    <p:sldId id="268" r:id="rId5"/>
    <p:sldId id="257" r:id="rId6"/>
    <p:sldId id="269" r:id="rId7"/>
    <p:sldId id="261" r:id="rId8"/>
    <p:sldId id="262" r:id="rId9"/>
    <p:sldId id="263" r:id="rId10"/>
    <p:sldId id="280" r:id="rId11"/>
    <p:sldId id="281" r:id="rId12"/>
    <p:sldId id="273" r:id="rId13"/>
    <p:sldId id="264" r:id="rId14"/>
    <p:sldId id="265" r:id="rId15"/>
    <p:sldId id="266" r:id="rId16"/>
    <p:sldId id="267" r:id="rId17"/>
    <p:sldId id="270" r:id="rId18"/>
    <p:sldId id="271" r:id="rId19"/>
    <p:sldId id="279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9B3269-E710-4C35-806B-C630B19D7D5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179BB93-DA15-45B9-BEE8-BBF949751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vasily-polenov.ru/fotos.php" TargetMode="External"/><Relationship Id="rId2" Type="http://schemas.openxmlformats.org/officeDocument/2006/relationships/hyperlink" Target="http://www.bibliotekar.ru/kPolenov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liveinternet.ru/tags/%F1%F2%E8%E2%E5%ED+%E3%E0%F0%E4%ED%E5%F0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liveinternet.ru/tags/%F1%F2%E8%E2%E5%ED+%E3%E0%F0%E4%ED%E5%F0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332656"/>
            <a:ext cx="8229600" cy="216024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+mn-lt"/>
              </a:rPr>
            </a:br>
            <a:endParaRPr lang="ru-RU" sz="1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48680"/>
            <a:ext cx="7704856" cy="6048672"/>
          </a:xfrm>
        </p:spPr>
        <p:txBody>
          <a:bodyPr>
            <a:normAutofit lnSpcReduction="10000"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Мастер – класс</a:t>
            </a:r>
          </a:p>
          <a:p>
            <a:r>
              <a:rPr lang="ru-RU" sz="4400" b="1" i="1" dirty="0" smtClean="0">
                <a:solidFill>
                  <a:srgbClr val="002060"/>
                </a:solidFill>
              </a:rPr>
              <a:t>«Тайна особого зрения» </a:t>
            </a:r>
          </a:p>
          <a:p>
            <a:r>
              <a:rPr lang="ru-RU" sz="4400" b="1" i="1" dirty="0" smtClean="0">
                <a:solidFill>
                  <a:srgbClr val="002060"/>
                </a:solidFill>
              </a:rPr>
              <a:t>или </a:t>
            </a:r>
          </a:p>
          <a:p>
            <a:r>
              <a:rPr lang="ru-RU" sz="4400" b="1" i="1" dirty="0" smtClean="0">
                <a:solidFill>
                  <a:srgbClr val="002060"/>
                </a:solidFill>
              </a:rPr>
              <a:t>«Поход в Музейный Дом</a:t>
            </a:r>
            <a:r>
              <a:rPr lang="ru-RU" sz="4400" b="1" i="1" dirty="0" smtClean="0">
                <a:solidFill>
                  <a:srgbClr val="002060"/>
                </a:solidFill>
              </a:rPr>
              <a:t>»</a:t>
            </a:r>
          </a:p>
          <a:p>
            <a:endParaRPr lang="ru-RU" sz="4400" b="1" i="1" dirty="0" smtClean="0">
              <a:solidFill>
                <a:srgbClr val="002060"/>
              </a:solidFill>
            </a:endParaRPr>
          </a:p>
          <a:p>
            <a:endParaRPr lang="ru-RU" sz="4400" b="1" i="1" dirty="0" smtClean="0">
              <a:solidFill>
                <a:srgbClr val="002060"/>
              </a:solidFill>
            </a:endParaRPr>
          </a:p>
          <a:p>
            <a:r>
              <a:rPr lang="ru-RU" b="1" i="1" dirty="0" smtClean="0">
                <a:solidFill>
                  <a:srgbClr val="002060"/>
                </a:solidFill>
              </a:rPr>
              <a:t>учителя начальных классов</a:t>
            </a:r>
          </a:p>
          <a:p>
            <a:r>
              <a:rPr lang="ru-RU" b="1" i="1" dirty="0" err="1" smtClean="0">
                <a:solidFill>
                  <a:srgbClr val="002060"/>
                </a:solidFill>
              </a:rPr>
              <a:t>Гоголевой</a:t>
            </a:r>
            <a:r>
              <a:rPr lang="ru-RU" b="1" i="1" dirty="0" smtClean="0">
                <a:solidFill>
                  <a:srgbClr val="002060"/>
                </a:solidFill>
              </a:rPr>
              <a:t> Ирины Сергеевны</a:t>
            </a:r>
            <a:endParaRPr lang="en-US" b="1" i="1" dirty="0" smtClean="0">
              <a:solidFill>
                <a:srgbClr val="002060"/>
              </a:solidFill>
            </a:endParaRPr>
          </a:p>
          <a:p>
            <a:r>
              <a:rPr lang="en-US" dirty="0" smtClean="0"/>
              <a:t>i.s.gogoleva@mail.ru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van\Desktop\мастер класс\x1-PolenovV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0231" y="-18312"/>
            <a:ext cx="5458073" cy="6876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C:\Users\Ivan\Desktop\бабушкин са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836"/>
            <a:ext cx="7920880" cy="6836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7" name="Picture 5" descr="C:\Users\Ivan\Desktop\бабушкин сад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191250" cy="5343525"/>
          </a:xfrm>
          <a:prstGeom prst="rect">
            <a:avLst/>
          </a:prstGeom>
          <a:noFill/>
        </p:spPr>
      </p:pic>
      <p:pic>
        <p:nvPicPr>
          <p:cNvPr id="8196" name="Picture 4" descr="C:\Users\Ivan\Desktop\дом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3272" y="2564904"/>
            <a:ext cx="5171917" cy="4293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002060"/>
                </a:solidFill>
              </a:rPr>
              <a:t>Искусствовед Т. В. Юрова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«В. Д. Поленов вложил всю силу своей любви   к людям и к жизни, именно это любовь делает поэтическими самые прозаические вещи. В картине Поленова всё дышит поэзией правды: и белоголовые ребятишки, и корявые берёзы с вьющимися над ними галками, и пушистый ковёр молодой травы, и даже покосившиеся хозяйственные пристройки».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Стихотворение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неизвестного автора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Московский дворик – Русь в миниатюре,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В благополучном срезе оных лет…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/>
              <a:t>Без голода, без войн, без авантюры,-</a:t>
            </a:r>
            <a:br>
              <a:rPr lang="ru-RU" dirty="0" smtClean="0"/>
            </a:br>
            <a:r>
              <a:rPr lang="ru-RU" dirty="0" smtClean="0"/>
              <a:t>Ни катастроф… ни революций нет…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Ленивый полдень середины лета,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Густым дыханьем зноя напоён…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 тесным очертанием предметов,</a:t>
            </a:r>
            <a:br>
              <a:rPr lang="ru-RU" dirty="0" smtClean="0"/>
            </a:br>
            <a:r>
              <a:rPr lang="ru-RU" dirty="0" smtClean="0"/>
              <a:t>Живой мирок вместился в окоём.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Плывёт июль над куполами храма,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Шпиль звонницы упёрся в облака</a:t>
            </a:r>
            <a:r>
              <a:rPr lang="ru-RU" dirty="0" smtClean="0"/>
              <a:t>;</a:t>
            </a:r>
            <a:br>
              <a:rPr lang="ru-RU" dirty="0" smtClean="0"/>
            </a:br>
            <a:r>
              <a:rPr lang="ru-RU" dirty="0" smtClean="0"/>
              <a:t>Жилых домов простёрлась панорама,</a:t>
            </a:r>
            <a:br>
              <a:rPr lang="ru-RU" dirty="0" smtClean="0"/>
            </a:br>
            <a:r>
              <a:rPr lang="ru-RU" dirty="0" smtClean="0"/>
              <a:t>А солнце нежно греет им бока.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Сарай, за годы обветшалый слишком,-</a:t>
            </a:r>
            <a:br>
              <a:rPr lang="ru-RU" dirty="0" smtClean="0"/>
            </a:br>
            <a:r>
              <a:rPr lang="ru-RU" dirty="0" smtClean="0"/>
              <a:t>Врастает в землю… стар и… одинок.</a:t>
            </a:r>
            <a:br>
              <a:rPr lang="ru-RU" dirty="0" smtClean="0"/>
            </a:br>
            <a:r>
              <a:rPr lang="ru-RU" dirty="0" smtClean="0"/>
              <a:t>Прижался под забор колодец с крышкой,</a:t>
            </a:r>
            <a:br>
              <a:rPr lang="ru-RU" dirty="0" smtClean="0"/>
            </a:br>
            <a:r>
              <a:rPr lang="ru-RU" dirty="0" smtClean="0"/>
              <a:t>Средь лопухов… прохладен и… глубок. </a:t>
            </a:r>
          </a:p>
          <a:p>
            <a:endParaRPr lang="ru-RU" dirty="0"/>
          </a:p>
        </p:txBody>
      </p:sp>
      <p:pic>
        <p:nvPicPr>
          <p:cNvPr id="4" name="Picture 2" descr="C:\Users\Ivan\Desktop\t78dvo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348880"/>
            <a:ext cx="3437272" cy="2852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48712"/>
          </a:xfrm>
        </p:spPr>
        <p:txBody>
          <a:bodyPr>
            <a:noAutofit/>
          </a:bodyPr>
          <a:lstStyle/>
          <a:p>
            <a:pPr algn="r">
              <a:lnSpc>
                <a:spcPct val="120000"/>
              </a:lnSpc>
            </a:pPr>
            <a:r>
              <a:rPr lang="ru-RU" sz="1800" dirty="0" smtClean="0"/>
              <a:t>В соседстве лип печалится берёза,</a:t>
            </a:r>
            <a:br>
              <a:rPr lang="ru-RU" sz="1800" dirty="0" smtClean="0"/>
            </a:br>
            <a:r>
              <a:rPr lang="ru-RU" sz="1800" dirty="0" smtClean="0"/>
              <a:t>Храня прохладу раннего утра,-</a:t>
            </a:r>
            <a:br>
              <a:rPr lang="ru-RU" sz="1800" dirty="0" smtClean="0"/>
            </a:br>
            <a:r>
              <a:rPr lang="ru-RU" sz="1800" dirty="0" smtClean="0"/>
              <a:t>Сломили ей верхушку злые грозы,</a:t>
            </a:r>
            <a:br>
              <a:rPr lang="ru-RU" sz="1800" dirty="0" smtClean="0"/>
            </a:br>
            <a:r>
              <a:rPr lang="ru-RU" sz="1800" dirty="0" smtClean="0"/>
              <a:t>Иль… оторвали буйные ветра…? 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002060"/>
                </a:solidFill>
              </a:rPr>
              <a:t>Играют дети на траве у дома;</a:t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Гуляет </a:t>
            </a:r>
            <a:r>
              <a:rPr lang="ru-RU" sz="1800" dirty="0" err="1" smtClean="0">
                <a:solidFill>
                  <a:srgbClr val="002060"/>
                </a:solidFill>
              </a:rPr>
              <a:t>клушка</a:t>
            </a:r>
            <a:r>
              <a:rPr lang="ru-RU" sz="1800" dirty="0" smtClean="0">
                <a:solidFill>
                  <a:srgbClr val="002060"/>
                </a:solidFill>
              </a:rPr>
              <a:t> с выводком цыплят,-</a:t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Да, разве может быть всё по - другому,</a:t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Когда так жизни радуется взгляд…</a:t>
            </a:r>
            <a:r>
              <a:rPr lang="ru-RU" sz="1800" dirty="0" smtClean="0"/>
              <a:t> 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 пусть она течёт под синью неба,-</a:t>
            </a:r>
            <a:br>
              <a:rPr lang="ru-RU" sz="1800" dirty="0" smtClean="0"/>
            </a:br>
            <a:r>
              <a:rPr lang="ru-RU" sz="1800" dirty="0" smtClean="0"/>
              <a:t>Струится в </a:t>
            </a:r>
            <a:r>
              <a:rPr lang="ru-RU" sz="1800" dirty="0" err="1" smtClean="0"/>
              <a:t>календарностях</a:t>
            </a:r>
            <a:r>
              <a:rPr lang="ru-RU" sz="1800" dirty="0" smtClean="0"/>
              <a:t> веков…</a:t>
            </a:r>
            <a:br>
              <a:rPr lang="ru-RU" sz="1800" dirty="0" smtClean="0"/>
            </a:br>
            <a:r>
              <a:rPr lang="ru-RU" sz="1800" dirty="0" smtClean="0"/>
              <a:t>А образы святых Бориса… Глеба,</a:t>
            </a:r>
            <a:br>
              <a:rPr lang="ru-RU" sz="1800" dirty="0" smtClean="0"/>
            </a:br>
            <a:r>
              <a:rPr lang="ru-RU" sz="1800" dirty="0" smtClean="0"/>
              <a:t>Незримо защищают от врагов… 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002060"/>
                </a:solidFill>
              </a:rPr>
              <a:t>Вид из окна в наброске карандашном</a:t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Кисть завершила - штрих, как эпилог</a:t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Увековеченный на полотне пейзажном,-</a:t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Москвы, ушедший в лету… уголок…</a:t>
            </a:r>
            <a:r>
              <a:rPr lang="ru-RU" sz="1800" dirty="0" smtClean="0"/>
              <a:t> </a:t>
            </a:r>
          </a:p>
          <a:p>
            <a:pPr algn="r">
              <a:lnSpc>
                <a:spcPct val="120000"/>
              </a:lnSpc>
            </a:pPr>
            <a:r>
              <a:rPr lang="ru-RU" sz="1800" dirty="0" smtClean="0"/>
              <a:t>Дачник</a:t>
            </a:r>
          </a:p>
          <a:p>
            <a:endParaRPr lang="ru-RU" sz="1800" dirty="0"/>
          </a:p>
        </p:txBody>
      </p:sp>
      <p:pic>
        <p:nvPicPr>
          <p:cNvPr id="4" name="Picture 2" descr="C:\Users\Ivan\Desktop\t78dvo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4340434" cy="3602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Тайна особого зрения…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Человек – загадка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Тайна названия картины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Тайна создания картины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Тайна усадьбы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Тайна собственного зрения на картину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Тайна особого зрения 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     историков и критиков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Тайна особого зрения «Дачника»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Источники: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672448"/>
          </a:xfrm>
        </p:spPr>
        <p:txBody>
          <a:bodyPr/>
          <a:lstStyle/>
          <a:p>
            <a:pPr>
              <a:buFontTx/>
              <a:buChar char="-"/>
            </a:pPr>
            <a:r>
              <a:rPr lang="ru-RU" sz="1800" dirty="0" err="1" smtClean="0"/>
              <a:t>Чуракова</a:t>
            </a:r>
            <a:r>
              <a:rPr lang="ru-RU" sz="1800" dirty="0" smtClean="0"/>
              <a:t> Н. А., </a:t>
            </a:r>
            <a:r>
              <a:rPr lang="ru-RU" sz="1800" dirty="0" err="1" smtClean="0"/>
              <a:t>Малаховская</a:t>
            </a:r>
            <a:r>
              <a:rPr lang="ru-RU" sz="1800" dirty="0" smtClean="0"/>
              <a:t> О. В.  Музей в твоём классе. Методическое пособие для учителя. – М.:АКАДЕМКНИГА/УЧЕБНИК, 2012;</a:t>
            </a:r>
          </a:p>
          <a:p>
            <a:pPr>
              <a:buFontTx/>
              <a:buChar char="-"/>
            </a:pPr>
            <a:r>
              <a:rPr lang="en-US" sz="1800" dirty="0" smtClean="0">
                <a:hlinkClick r:id="rId2"/>
              </a:rPr>
              <a:t>http://www.bibliotekar.ru/kPolenov/</a:t>
            </a:r>
            <a:endParaRPr lang="ru-RU" sz="1800" dirty="0" smtClean="0"/>
          </a:p>
          <a:p>
            <a:pPr>
              <a:buFontTx/>
              <a:buChar char="-"/>
            </a:pPr>
            <a:r>
              <a:rPr lang="en-US" sz="1800" dirty="0" smtClean="0">
                <a:hlinkClick r:id="rId3"/>
              </a:rPr>
              <a:t>http://vasily-polenov.ru/fotos.php</a:t>
            </a:r>
            <a:endParaRPr lang="ru-RU" sz="1800" dirty="0" smtClean="0"/>
          </a:p>
          <a:p>
            <a:pPr>
              <a:buFontTx/>
              <a:buChar char="-"/>
            </a:pPr>
            <a:r>
              <a:rPr lang="ru-RU" sz="1800" u="sng" dirty="0" smtClean="0">
                <a:hlinkClick r:id="rId4"/>
              </a:rPr>
              <a:t>http://www.liveinternet.ru/tags/%F1%F2%E8%E2%E5%ED+%E3%E0%F0%E4%ED%E5%F0/</a:t>
            </a:r>
            <a:endParaRPr lang="ru-RU" sz="1800" dirty="0" smtClean="0"/>
          </a:p>
          <a:p>
            <a:pPr>
              <a:buFontTx/>
              <a:buChar char="-"/>
            </a:pPr>
            <a:endParaRPr lang="ru-RU" sz="1800" dirty="0" smtClean="0"/>
          </a:p>
          <a:p>
            <a:pPr>
              <a:buFontTx/>
              <a:buChar char="-"/>
            </a:pPr>
            <a:endParaRPr lang="ru-RU" sz="1800" dirty="0" smtClean="0"/>
          </a:p>
          <a:p>
            <a:pPr>
              <a:buNone/>
            </a:pPr>
            <a:r>
              <a:rPr lang="en-US" sz="1800" dirty="0" smtClean="0"/>
              <a:t>                   </a:t>
            </a:r>
            <a:r>
              <a:rPr lang="ru-RU" sz="1800" dirty="0" smtClean="0"/>
              <a:t>Гоголева Ирина Сергеевна – </a:t>
            </a:r>
            <a:r>
              <a:rPr lang="en-US" sz="1800" dirty="0" smtClean="0"/>
              <a:t>i.s.gogoleva@mail.ru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Развитие речи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по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картине В. Д. Поленова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«Московский дворик»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2060"/>
                </a:solidFill>
                <a:effectLst/>
              </a:rPr>
              <a:t>Стивен </a:t>
            </a:r>
            <a:r>
              <a:rPr lang="ru-RU" sz="2000" dirty="0" err="1" smtClean="0">
                <a:solidFill>
                  <a:srgbClr val="002060"/>
                </a:solidFill>
                <a:effectLst/>
              </a:rPr>
              <a:t>Гарднер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0" dirty="0" smtClean="0">
                <a:solidFill>
                  <a:srgbClr val="002060"/>
                </a:solidFill>
              </a:rPr>
              <a:t>Калифорнийский художник–</a:t>
            </a:r>
            <a:br>
              <a:rPr lang="ru-RU" sz="2000" b="0" dirty="0" smtClean="0">
                <a:solidFill>
                  <a:srgbClr val="002060"/>
                </a:solidFill>
              </a:rPr>
            </a:br>
            <a:r>
              <a:rPr lang="ru-RU" sz="2000" b="0" dirty="0" smtClean="0">
                <a:solidFill>
                  <a:srgbClr val="002060"/>
                </a:solidFill>
              </a:rPr>
              <a:t>настоящий мастер рисованных загадок</a:t>
            </a:r>
            <a:r>
              <a:rPr lang="ru-RU" sz="2000" b="0" dirty="0" smtClean="0">
                <a:solidFill>
                  <a:srgbClr val="002060"/>
                </a:solidFill>
              </a:rPr>
              <a:t>.</a:t>
            </a:r>
            <a:br>
              <a:rPr lang="ru-RU" sz="2000" b="0" dirty="0" smtClean="0">
                <a:solidFill>
                  <a:srgbClr val="002060"/>
                </a:solidFill>
              </a:rPr>
            </a:br>
            <a:r>
              <a:rPr lang="ru-RU" sz="2000" b="0" dirty="0" smtClean="0">
                <a:solidFill>
                  <a:srgbClr val="002060"/>
                </a:solidFill>
              </a:rPr>
              <a:t>Найди </a:t>
            </a:r>
            <a:r>
              <a:rPr lang="ru-RU" sz="2000" b="0" smtClean="0">
                <a:solidFill>
                  <a:srgbClr val="002060"/>
                </a:solidFill>
              </a:rPr>
              <a:t>4 тигра.</a:t>
            </a:r>
            <a:endParaRPr lang="ru-RU" sz="2000" dirty="0"/>
          </a:p>
        </p:txBody>
      </p:sp>
      <p:pic>
        <p:nvPicPr>
          <p:cNvPr id="4" name="Picture 2" descr="C:\Users\Ivan\Desktop\863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1312540" cy="1653800"/>
          </a:xfrm>
          <a:prstGeom prst="rect">
            <a:avLst/>
          </a:prstGeom>
          <a:noFill/>
        </p:spPr>
      </p:pic>
      <p:pic>
        <p:nvPicPr>
          <p:cNvPr id="5" name="Picture 3" descr="C:\Users\Ivan\Desktop\0d04e2cb2e86c8683f05ecadf15eccd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412776"/>
            <a:ext cx="5262420" cy="54452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-108520" y="6453336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4"/>
              </a:rPr>
              <a:t>http://www.liveinternet.ru/tags/%F1%F2%E8%E2%E5%ED+%E3%E0%F0%E4%ED%E5%F0/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68867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В честь него астрономы назвали астероид, открытый в 1986г.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Он участвовал в конкурсах, где получил малую и большую золотые медали.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 28 лет отправился за границу в качестве пенсионера.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Сам император Александр </a:t>
            </a:r>
            <a:r>
              <a:rPr lang="en-US" dirty="0" smtClean="0"/>
              <a:t>III</a:t>
            </a:r>
            <a:r>
              <a:rPr lang="ru-RU" dirty="0" smtClean="0"/>
              <a:t> (1881-1894) взял его на службу.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Построил по собственному оригинальному проекту дом, народный театр для крестьян и церковь.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Василий Дмитриевич Поленов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1844 - 1927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Ivan\Desktop\мастер класс\14454205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772816"/>
            <a:ext cx="3660998" cy="4576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Ivan\Desktop\дворик 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140968"/>
            <a:ext cx="3467816" cy="3195830"/>
          </a:xfrm>
          <a:prstGeom prst="rect">
            <a:avLst/>
          </a:prstGeom>
          <a:noFill/>
        </p:spPr>
      </p:pic>
      <p:pic>
        <p:nvPicPr>
          <p:cNvPr id="4" name="Picture 2" descr="C:\Users\Ivan\Desktop\дворик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32656"/>
            <a:ext cx="3744416" cy="3694056"/>
          </a:xfrm>
          <a:prstGeom prst="rect">
            <a:avLst/>
          </a:prstGeom>
          <a:noFill/>
        </p:spPr>
      </p:pic>
      <p:pic>
        <p:nvPicPr>
          <p:cNvPr id="5" name="Picture 2" descr="C:\Users\Ivan\Desktop\дворик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212976"/>
            <a:ext cx="3261444" cy="3121004"/>
          </a:xfrm>
          <a:prstGeom prst="rect">
            <a:avLst/>
          </a:prstGeom>
          <a:noFill/>
        </p:spPr>
      </p:pic>
      <p:pic>
        <p:nvPicPr>
          <p:cNvPr id="6" name="Picture 2" descr="C:\Users\Ivan\Desktop\дет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04664"/>
            <a:ext cx="8640444" cy="590182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688672"/>
          </a:xfrm>
        </p:spPr>
        <p:txBody>
          <a:bodyPr/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600" u="sng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ПРАВИЛА НАПИСАНИЯ СИНКВЕЙНА:</a:t>
            </a:r>
            <a:endParaRPr lang="ru-RU" sz="2400" u="sng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строка 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одно существительное, выражающее главную </a:t>
            </a:r>
            <a:r>
              <a:rPr lang="ru-RU" u="sng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тему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cинквейна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строка 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два прилагательных, выражающих </a:t>
            </a:r>
            <a:r>
              <a:rPr lang="ru-RU" u="sng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главную мысль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 строка 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три глагола, описывающие действия в рамках темы.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 строка 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фраза, несущая определенный смысл.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 строка 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заключение в форме существительного (ассоциация с первым словом).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СИНКВЕЙН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Дети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Беззаботные, белоголовые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Играют, наблюдают, плачут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Счастливая пора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Радость</a:t>
            </a:r>
          </a:p>
          <a:p>
            <a:pPr algn="ctr">
              <a:buNone/>
            </a:pPr>
            <a:endParaRPr lang="ru-RU" sz="44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Ivan\Desktop\t78dvo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826264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1878г</a:t>
            </a:r>
            <a:r>
              <a:rPr lang="ru-RU" sz="200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2000" smtClean="0">
                <a:solidFill>
                  <a:srgbClr val="002060"/>
                </a:solidFill>
                <a:latin typeface="+mn-lt"/>
              </a:rPr>
            </a:br>
            <a:r>
              <a:rPr lang="ru-RU" sz="2000" smtClean="0">
                <a:solidFill>
                  <a:srgbClr val="002060"/>
                </a:solidFill>
                <a:latin typeface="+mn-lt"/>
              </a:rPr>
              <a:t>«…</a:t>
            </a: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картинка моя изображает дворик в Москве в начале лета» 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Ivan\Desktop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1"/>
            <a:ext cx="830644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Ivan\Desktop\мастер класс\tumblr_niilcnOfOz1r4qhjio1_4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88640"/>
            <a:ext cx="2857500" cy="2371725"/>
          </a:xfrm>
          <a:prstGeom prst="rect">
            <a:avLst/>
          </a:prstGeom>
          <a:noFill/>
        </p:spPr>
      </p:pic>
      <p:pic>
        <p:nvPicPr>
          <p:cNvPr id="6" name="Picture 2" descr="C:\Users\Ivan\Desktop\мастер класс\tumblr_niilcnOfOz1r4qhjio1_4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788024" y="188640"/>
            <a:ext cx="2327076" cy="2371725"/>
          </a:xfrm>
          <a:prstGeom prst="rect">
            <a:avLst/>
          </a:prstGeom>
          <a:noFill/>
        </p:spPr>
      </p:pic>
      <p:pic>
        <p:nvPicPr>
          <p:cNvPr id="2050" name="Picture 2" descr="C:\Users\Ivan\Desktop\мастер класс\ухо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124744"/>
            <a:ext cx="1284068" cy="1095972"/>
          </a:xfrm>
          <a:prstGeom prst="rect">
            <a:avLst/>
          </a:prstGeom>
          <a:noFill/>
        </p:spPr>
      </p:pic>
      <p:pic>
        <p:nvPicPr>
          <p:cNvPr id="8" name="Picture 2" descr="C:\Users\Ivan\Desktop\мастер класс\ухо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763688" y="1124744"/>
            <a:ext cx="1520552" cy="1095972"/>
          </a:xfrm>
          <a:prstGeom prst="rect">
            <a:avLst/>
          </a:prstGeom>
          <a:noFill/>
        </p:spPr>
      </p:pic>
      <p:pic>
        <p:nvPicPr>
          <p:cNvPr id="2051" name="Picture 3" descr="C:\Users\Ivan\Desktop\мастер класс\clip20art20nose20smellin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1844824"/>
            <a:ext cx="1422276" cy="1509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330</Words>
  <Application>Microsoft Office PowerPoint</Application>
  <PresentationFormat>Экран (4:3)</PresentationFormat>
  <Paragraphs>55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 </vt:lpstr>
      <vt:lpstr>Развитие речи по картине В. Д. Поленова  «Московский дворик»</vt:lpstr>
      <vt:lpstr>Слайд 3</vt:lpstr>
      <vt:lpstr>Василий Дмитриевич Поленов 1844 - 1927</vt:lpstr>
      <vt:lpstr>Слайд 5</vt:lpstr>
      <vt:lpstr>Слайд 6</vt:lpstr>
      <vt:lpstr>СИНКВЕЙН</vt:lpstr>
      <vt:lpstr>1878г «…картинка моя изображает дворик в Москве в начале лета» </vt:lpstr>
      <vt:lpstr>Слайд 9</vt:lpstr>
      <vt:lpstr>Слайд 10</vt:lpstr>
      <vt:lpstr>Слайд 11</vt:lpstr>
      <vt:lpstr>Слайд 12</vt:lpstr>
      <vt:lpstr>Слайд 13</vt:lpstr>
      <vt:lpstr>Слайд 14</vt:lpstr>
      <vt:lpstr>Искусствовед Т. В. Юрова</vt:lpstr>
      <vt:lpstr>Стихотворение  неизвестного автора</vt:lpstr>
      <vt:lpstr>Слайд 17</vt:lpstr>
      <vt:lpstr>Тайна особого зрения…</vt:lpstr>
      <vt:lpstr>      Источники: </vt:lpstr>
      <vt:lpstr>Стивен Гарднер Калифорнийский художник– настоящий мастер рисованных загадок. Найди 4 тигра.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Ivan</dc:creator>
  <cp:lastModifiedBy>Ivan</cp:lastModifiedBy>
  <cp:revision>82</cp:revision>
  <dcterms:created xsi:type="dcterms:W3CDTF">2016-02-07T06:15:15Z</dcterms:created>
  <dcterms:modified xsi:type="dcterms:W3CDTF">2016-02-23T15:54:42Z</dcterms:modified>
</cp:coreProperties>
</file>